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5998" autoAdjust="0"/>
    <p:restoredTop sz="94671" autoAdjust="0"/>
  </p:normalViewPr>
  <p:slideViewPr>
    <p:cSldViewPr>
      <p:cViewPr varScale="1">
        <p:scale>
          <a:sx n="92" d="100"/>
          <a:sy n="92" d="100"/>
        </p:scale>
        <p:origin x="-158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451C1-77F8-4DE7-AB27-DA1F9A865AC0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4E479-BBC1-4F8E-B445-A02A24BF8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168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9694-36AA-444E-9273-E705BC88C652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C359-264B-4862-A3B7-CE2777ECA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45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9694-36AA-444E-9273-E705BC88C652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C359-264B-4862-A3B7-CE2777ECA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57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9694-36AA-444E-9273-E705BC88C652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C359-264B-4862-A3B7-CE2777ECA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67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9694-36AA-444E-9273-E705BC88C652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C359-264B-4862-A3B7-CE2777ECA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09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9694-36AA-444E-9273-E705BC88C652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C359-264B-4862-A3B7-CE2777ECA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122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9694-36AA-444E-9273-E705BC88C652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C359-264B-4862-A3B7-CE2777ECA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51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9694-36AA-444E-9273-E705BC88C652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C359-264B-4862-A3B7-CE2777ECA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29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9694-36AA-444E-9273-E705BC88C652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C359-264B-4862-A3B7-CE2777ECA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48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9694-36AA-444E-9273-E705BC88C652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C359-264B-4862-A3B7-CE2777ECA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92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9694-36AA-444E-9273-E705BC88C652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C359-264B-4862-A3B7-CE2777ECA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9694-36AA-444E-9273-E705BC88C652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C359-264B-4862-A3B7-CE2777ECA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18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29694-36AA-444E-9273-E705BC88C652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FC359-264B-4862-A3B7-CE2777ECA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45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698100"/>
              </p:ext>
            </p:extLst>
          </p:nvPr>
        </p:nvGraphicFramePr>
        <p:xfrm>
          <a:off x="179512" y="692695"/>
          <a:ext cx="8712968" cy="59821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250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88513"/>
                <a:gridCol w="4999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0131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Value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Behaviour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What</a:t>
                      </a:r>
                      <a:r>
                        <a:rPr lang="en-GB" sz="1100" baseline="0" dirty="0" smtClean="0"/>
                        <a:t> this means for Adult Social Care staff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82158">
                <a:tc>
                  <a:txBody>
                    <a:bodyPr/>
                    <a:lstStyle/>
                    <a:p>
                      <a:r>
                        <a:rPr lang="en-GB" sz="1100" b="1" i="1" dirty="0" smtClean="0"/>
                        <a:t>Improved</a:t>
                      </a:r>
                      <a:r>
                        <a:rPr lang="en-GB" sz="1100" b="1" i="1" baseline="0" dirty="0" smtClean="0"/>
                        <a:t> Life for residents </a:t>
                      </a:r>
                      <a:endParaRPr lang="en-GB" sz="1100" b="1" i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Passionate about making Ealing a better place</a:t>
                      </a:r>
                    </a:p>
                    <a:p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see and appreciate things from a resident</a:t>
                      </a:r>
                      <a:r>
                        <a:rPr lang="en-GB" sz="11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point of view</a:t>
                      </a:r>
                    </a:p>
                    <a:p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Understands what people want and need</a:t>
                      </a:r>
                    </a:p>
                    <a:p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Encourages change to tackle underlying causes or issues </a:t>
                      </a:r>
                    </a:p>
                    <a:p>
                      <a:endParaRPr lang="en-GB" sz="1100" b="1" i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am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committed</a:t>
                      </a:r>
                      <a:r>
                        <a:rPr lang="en-GB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improving the lives for adults, their carers and their families</a:t>
                      </a:r>
                    </a:p>
                    <a:p>
                      <a:endParaRPr lang="en-US" sz="11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undertake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strengths-based assessments around a conversation</a:t>
                      </a: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identifies an individual’s strengths as the starting point,</a:t>
                      </a: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looks at creative solutions based on outcomes rather than being service driven</a:t>
                      </a:r>
                      <a:endParaRPr lang="en-GB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apply</a:t>
                      </a: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my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knowledge of the local community,</a:t>
                      </a: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ouncil and partner information sources, people’s personal networks and providers to help residents access new opportunities which will support them to maintain or gain independence.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01381">
                <a:tc>
                  <a:txBody>
                    <a:bodyPr/>
                    <a:lstStyle/>
                    <a:p>
                      <a:r>
                        <a:rPr lang="en-GB" sz="1100" b="1" i="1" dirty="0" smtClean="0"/>
                        <a:t>Trustworthy</a:t>
                      </a:r>
                      <a:endParaRPr lang="en-GB" sz="1100" b="1" i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what they say they’ll do on time</a:t>
                      </a:r>
                    </a:p>
                    <a:p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open and honest</a:t>
                      </a:r>
                    </a:p>
                    <a:p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Treats all people fairly</a:t>
                      </a:r>
                    </a:p>
                    <a:p>
                      <a:endParaRPr lang="en-GB" sz="1100" b="1" i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build empathic, respectful, trusting and empowering relationships with adults, their carers and their families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ensure that I put into action anything that I have committed to with adults, their carers and families in a timely manner, and ensure regular communication where it is required</a:t>
                      </a:r>
                      <a:endParaRPr lang="en-GB" sz="11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88446">
                <a:tc>
                  <a:txBody>
                    <a:bodyPr/>
                    <a:lstStyle/>
                    <a:p>
                      <a:r>
                        <a:rPr lang="en-GB" sz="1100" b="1" i="1" dirty="0" smtClean="0">
                          <a:solidFill>
                            <a:schemeClr val="tx1"/>
                          </a:solidFill>
                        </a:rPr>
                        <a:t>Innovative</a:t>
                      </a:r>
                      <a:endParaRPr lang="en-GB" sz="11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Tries out ways to do things better, faster and for less cost</a:t>
                      </a:r>
                    </a:p>
                    <a:p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Brings in ideas from outside to improve performance</a:t>
                      </a:r>
                    </a:p>
                    <a:p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Takes calculated risks to improve outcomes</a:t>
                      </a:r>
                    </a:p>
                    <a:p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Learns from mistakes and failures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continually seek out new way</a:t>
                      </a:r>
                      <a:r>
                        <a:rPr lang="en-GB" sz="11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deliver a financially sustainable Adults Social Care Service through creative and innovative ways of working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creatively explore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options to meet people’s outcomes that seek the least restrictive options first, drawing on an individual’s own resilience and strength, their networks of support and the community around them. 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179512" y="-243408"/>
            <a:ext cx="8421688" cy="84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3200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Calibri" pitchFamily="34" charset="0"/>
                <a:cs typeface="Arial" charset="0"/>
              </a:defRPr>
            </a:lvl2pPr>
            <a:lvl3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Calibri" pitchFamily="34" charset="0"/>
                <a:cs typeface="Arial" charset="0"/>
              </a:defRPr>
            </a:lvl3pPr>
            <a:lvl4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Calibri" pitchFamily="34" charset="0"/>
                <a:cs typeface="Arial" charset="0"/>
              </a:defRPr>
            </a:lvl4pPr>
            <a:lvl5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Calibri" pitchFamily="34" charset="0"/>
                <a:cs typeface="Arial" charset="0"/>
              </a:defRPr>
            </a:lvl5pPr>
            <a:lvl6pPr marL="457200"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Calibri" pitchFamily="34" charset="0"/>
                <a:cs typeface="Arial" charset="0"/>
              </a:defRPr>
            </a:lvl6pPr>
            <a:lvl7pPr marL="914400"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Calibri" pitchFamily="34" charset="0"/>
                <a:cs typeface="Arial" charset="0"/>
              </a:defRPr>
            </a:lvl7pPr>
            <a:lvl8pPr marL="1371600"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Calibri" pitchFamily="34" charset="0"/>
                <a:cs typeface="Arial" charset="0"/>
              </a:defRPr>
            </a:lvl8pPr>
            <a:lvl9pPr marL="1828800"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E0396E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Values</a:t>
            </a:r>
            <a:r>
              <a:rPr kumimoji="0" lang="en-GB" sz="2600" b="0" i="0" u="none" strike="noStrike" kern="0" cap="none" spc="0" normalizeH="0" noProof="0" dirty="0" smtClean="0">
                <a:ln>
                  <a:noFill/>
                </a:ln>
                <a:solidFill>
                  <a:srgbClr val="E0396E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 and Behaviours Framework</a:t>
            </a:r>
            <a:endParaRPr kumimoji="0" lang="en-GB" sz="2600" b="0" i="0" u="none" strike="noStrike" kern="0" cap="none" spc="0" normalizeH="0" baseline="0" noProof="0" dirty="0">
              <a:ln>
                <a:noFill/>
              </a:ln>
              <a:solidFill>
                <a:srgbClr val="E0396E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0993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42417"/>
              </p:ext>
            </p:extLst>
          </p:nvPr>
        </p:nvGraphicFramePr>
        <p:xfrm>
          <a:off x="179512" y="478036"/>
          <a:ext cx="8712968" cy="63764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337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62600"/>
                <a:gridCol w="56166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2939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Value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Behaviour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What</a:t>
                      </a:r>
                      <a:r>
                        <a:rPr lang="en-GB" sz="1100" baseline="0" dirty="0" smtClean="0"/>
                        <a:t> this means </a:t>
                      </a:r>
                      <a:r>
                        <a:rPr lang="en-GB" sz="1100" baseline="0" smtClean="0"/>
                        <a:t>for Adult Social Care </a:t>
                      </a:r>
                      <a:r>
                        <a:rPr lang="en-GB" sz="1100" baseline="0" dirty="0" smtClean="0"/>
                        <a:t>staff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80496">
                <a:tc>
                  <a:txBody>
                    <a:bodyPr/>
                    <a:lstStyle/>
                    <a:p>
                      <a:r>
                        <a:rPr lang="en-GB" sz="1100" b="1" i="1" dirty="0" smtClean="0"/>
                        <a:t>Accountable</a:t>
                      </a:r>
                      <a:endParaRPr lang="en-GB" sz="1100" b="1" i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Encourages all stakeholders  to participate in decision making</a:t>
                      </a:r>
                    </a:p>
                    <a:p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Makes things happen</a:t>
                      </a:r>
                    </a:p>
                    <a:p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Acts on feedback to improve performance</a:t>
                      </a:r>
                    </a:p>
                    <a:p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 to high standards  </a:t>
                      </a:r>
                    </a:p>
                    <a:p>
                      <a:pPr lvl="0"/>
                      <a:endParaRPr lang="en-GB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1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Takes personal accountability for their</a:t>
                      </a:r>
                      <a:r>
                        <a:rPr lang="en-GB" sz="11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own learning</a:t>
                      </a:r>
                      <a:endParaRPr lang="en-GB" sz="11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en-GB" sz="11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en-GB" sz="11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1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Responds</a:t>
                      </a:r>
                      <a:r>
                        <a:rPr lang="en-GB" sz="11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customers and staff in a timely manner</a:t>
                      </a:r>
                      <a:endParaRPr lang="en-GB" sz="11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1" i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contribute </a:t>
                      </a:r>
                      <a:r>
                        <a:rPr lang="en-GB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the culture of effective performance management &amp; quality assurance, ensuring that services are responsive to the local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national landscape and contribute to the Council’s aims and objectives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100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r>
                        <a:rPr lang="en-GB" sz="11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aintain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update knowledge regarding social policy and social work practice and be fully informed of organisational policy and procedures and relevant legislation, acting as a resource for the team and helping to develop others</a:t>
                      </a:r>
                      <a:r>
                        <a:rPr lang="en-GB" sz="1100" dirty="0" smtClean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 take responsibility for  answering the</a:t>
                      </a:r>
                      <a:r>
                        <a:rPr lang="en-GB" sz="1100" i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phones, as well as being responsive to personal voice messages </a:t>
                      </a:r>
                      <a:r>
                        <a:rPr lang="en-GB" sz="1100" i="1" baseline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and emails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i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i="1" baseline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 track, monitor and get proactively involved in the management of my budget (budget manager roles)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4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i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Collaborative</a:t>
                      </a:r>
                      <a:endParaRPr lang="en-GB" sz="11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Ambitious and confident in leading   partnerships</a:t>
                      </a:r>
                    </a:p>
                    <a:p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Offers to share knowledge and ideas </a:t>
                      </a:r>
                    </a:p>
                    <a:p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Challenges constructively and respectfully listens to feedback</a:t>
                      </a:r>
                    </a:p>
                    <a:p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Overcomes barriers to develop our outcomes for residents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i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i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Considers the impact of all</a:t>
                      </a:r>
                      <a:r>
                        <a:rPr lang="en-GB" sz="1100" b="0" i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external communications </a:t>
                      </a: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commit to understanding the community I serve and develop links and opportunities within it, liaising with local, universal and other services to promote access to them.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represent the Council on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multi-agency networks assessing, planning and implementing support and services to promote independence and choice.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utilise leadership and management skills and tools, including supervision and team meetings to encourage high-performing teams which embed</a:t>
                      </a: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strengths-based approaches</a:t>
                      </a: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(management roles)</a:t>
                      </a:r>
                      <a:endParaRPr lang="en-GB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contribute to a supportive learning culture of knowledge sharing and </a:t>
                      </a:r>
                      <a:r>
                        <a:rPr lang="en-GB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reflective practice, including participating in team meetings and other</a:t>
                      </a:r>
                      <a:r>
                        <a:rPr lang="en-GB" sz="11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relevant forums</a:t>
                      </a:r>
                      <a:r>
                        <a:rPr lang="en-GB" sz="1100" b="0" dirty="0" smtClean="0"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dirty="0" smtClean="0">
                          <a:effectLst/>
                        </a:rPr>
                        <a:t>I</a:t>
                      </a:r>
                      <a:r>
                        <a:rPr lang="en-GB" sz="1100" b="0" i="1" baseline="0" dirty="0" smtClean="0">
                          <a:effectLst/>
                        </a:rPr>
                        <a:t> carefully consider the messages contained in all communications (written or verbal), and the impact it may have on adults, families and external partners</a:t>
                      </a:r>
                      <a:endParaRPr lang="en-GB" sz="1100" b="0" i="1" dirty="0" smtClean="0">
                        <a:effectLst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179512" y="-423405"/>
            <a:ext cx="8421688" cy="84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3200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Calibri" pitchFamily="34" charset="0"/>
                <a:cs typeface="Arial" charset="0"/>
              </a:defRPr>
            </a:lvl2pPr>
            <a:lvl3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Calibri" pitchFamily="34" charset="0"/>
                <a:cs typeface="Arial" charset="0"/>
              </a:defRPr>
            </a:lvl3pPr>
            <a:lvl4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Calibri" pitchFamily="34" charset="0"/>
                <a:cs typeface="Arial" charset="0"/>
              </a:defRPr>
            </a:lvl4pPr>
            <a:lvl5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Calibri" pitchFamily="34" charset="0"/>
                <a:cs typeface="Arial" charset="0"/>
              </a:defRPr>
            </a:lvl5pPr>
            <a:lvl6pPr marL="457200"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Calibri" pitchFamily="34" charset="0"/>
                <a:cs typeface="Arial" charset="0"/>
              </a:defRPr>
            </a:lvl6pPr>
            <a:lvl7pPr marL="914400"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Calibri" pitchFamily="34" charset="0"/>
                <a:cs typeface="Arial" charset="0"/>
              </a:defRPr>
            </a:lvl7pPr>
            <a:lvl8pPr marL="1371600"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Calibri" pitchFamily="34" charset="0"/>
                <a:cs typeface="Arial" charset="0"/>
              </a:defRPr>
            </a:lvl8pPr>
            <a:lvl9pPr marL="1828800"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rgbClr val="E0396E"/>
                </a:solidFill>
                <a:latin typeface="Calibri" pitchFamily="34" charset="0"/>
                <a:cs typeface="Arial" charset="0"/>
              </a:defRPr>
            </a:lvl9pPr>
          </a:lstStyle>
          <a:p>
            <a:pPr lvl="0">
              <a:defRPr/>
            </a:pPr>
            <a:r>
              <a:rPr lang="en-GB" kern="0" dirty="0" smtClean="0">
                <a:cs typeface="Arial"/>
              </a:rPr>
              <a:t>Values and Behaviours Framework</a:t>
            </a:r>
            <a:endParaRPr lang="en-GB" sz="4000" kern="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8369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510</Words>
  <Application>Microsoft Macintosh PowerPoint</Application>
  <PresentationFormat>On-screen Show (4:3)</PresentationFormat>
  <Paragraphs>81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Values and behaviours - Background</dc:title>
  <dc:creator>Thomas Spencer</dc:creator>
  <cp:lastModifiedBy>Lucy Vaughan</cp:lastModifiedBy>
  <cp:revision>84</cp:revision>
  <dcterms:created xsi:type="dcterms:W3CDTF">2015-11-23T11:22:32Z</dcterms:created>
  <dcterms:modified xsi:type="dcterms:W3CDTF">2018-02-15T20:07:00Z</dcterms:modified>
</cp:coreProperties>
</file>